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74" r:id="rId7"/>
    <p:sldId id="262" r:id="rId8"/>
    <p:sldId id="273" r:id="rId9"/>
    <p:sldId id="26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4650-D386-4F19-995F-7407E6879942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1FAC-D35E-4396-9EF4-B7A22E854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640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4650-D386-4F19-995F-7407E6879942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1FAC-D35E-4396-9EF4-B7A22E854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391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4650-D386-4F19-995F-7407E6879942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1FAC-D35E-4396-9EF4-B7A22E854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2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4650-D386-4F19-995F-7407E6879942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1FAC-D35E-4396-9EF4-B7A22E854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033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4650-D386-4F19-995F-7407E6879942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1FAC-D35E-4396-9EF4-B7A22E854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24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4650-D386-4F19-995F-7407E6879942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1FAC-D35E-4396-9EF4-B7A22E854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80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4650-D386-4F19-995F-7407E6879942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1FAC-D35E-4396-9EF4-B7A22E854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57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4650-D386-4F19-995F-7407E6879942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1FAC-D35E-4396-9EF4-B7A22E854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48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4650-D386-4F19-995F-7407E6879942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1FAC-D35E-4396-9EF4-B7A22E854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181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4650-D386-4F19-995F-7407E6879942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1FAC-D35E-4396-9EF4-B7A22E854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2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4650-D386-4F19-995F-7407E6879942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1FAC-D35E-4396-9EF4-B7A22E854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52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44650-D386-4F19-995F-7407E6879942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31FAC-D35E-4396-9EF4-B7A22E854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39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подготовки к ЕГЭ по информатике на примере задания </a:t>
            </a:r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98766" y="4438061"/>
            <a:ext cx="9753600" cy="1655762"/>
          </a:xfrm>
        </p:spPr>
        <p:txBody>
          <a:bodyPr/>
          <a:lstStyle/>
          <a:p>
            <a:pPr algn="l"/>
            <a:r>
              <a:rPr lang="ru-RU" dirty="0" smtClean="0"/>
              <a:t>                                                 </a:t>
            </a:r>
            <a:r>
              <a:rPr lang="ru-RU" dirty="0" smtClean="0"/>
              <a:t>                      </a:t>
            </a:r>
            <a:r>
              <a:rPr lang="ru-RU" dirty="0" err="1" smtClean="0"/>
              <a:t>Губаев</a:t>
            </a:r>
            <a:r>
              <a:rPr lang="ru-RU" dirty="0" smtClean="0"/>
              <a:t> </a:t>
            </a:r>
            <a:r>
              <a:rPr lang="ru-RU" dirty="0" smtClean="0"/>
              <a:t>Р.Ф., учитель </a:t>
            </a:r>
            <a:r>
              <a:rPr lang="ru-RU" dirty="0" smtClean="0"/>
              <a:t>информатики   </a:t>
            </a:r>
          </a:p>
          <a:p>
            <a:pPr algn="l"/>
            <a:r>
              <a:rPr lang="ru-RU" dirty="0"/>
              <a:t> </a:t>
            </a:r>
            <a:r>
              <a:rPr lang="ru-RU" dirty="0" smtClean="0"/>
              <a:t>                                                                      </a:t>
            </a:r>
            <a:r>
              <a:rPr lang="ru-RU" dirty="0" smtClean="0"/>
              <a:t>МОАУ </a:t>
            </a:r>
            <a:r>
              <a:rPr lang="ru-RU" dirty="0" smtClean="0"/>
              <a:t>СОШ № 2 </a:t>
            </a:r>
            <a:r>
              <a:rPr lang="ru-RU" dirty="0" smtClean="0"/>
              <a:t>ГО </a:t>
            </a:r>
            <a:r>
              <a:rPr lang="ru-RU" dirty="0" err="1" smtClean="0"/>
              <a:t>г.Нефтекамск</a:t>
            </a:r>
            <a:r>
              <a:rPr lang="ru-RU" dirty="0" smtClean="0"/>
              <a:t> РБ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058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57" y="308474"/>
            <a:ext cx="10972800" cy="28098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749" y="3622493"/>
            <a:ext cx="6115050" cy="15811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187" y="5294811"/>
            <a:ext cx="38576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5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25" y="3215504"/>
            <a:ext cx="8343900" cy="16287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43" y="523421"/>
            <a:ext cx="11266714" cy="24776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7000" y="5301071"/>
            <a:ext cx="36766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4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55" y="339498"/>
            <a:ext cx="11229975" cy="26955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308" y="3605757"/>
            <a:ext cx="6229350" cy="1666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983" y="5376317"/>
            <a:ext cx="394335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9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" y="372852"/>
            <a:ext cx="11318285" cy="23937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13" y="3181078"/>
            <a:ext cx="6372225" cy="1314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6885" y="2766604"/>
            <a:ext cx="3876675" cy="1847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413" y="4898572"/>
            <a:ext cx="6353175" cy="1628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8797" y="5410336"/>
            <a:ext cx="37528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3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42" y="334871"/>
            <a:ext cx="9353550" cy="19907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842" y="3015206"/>
            <a:ext cx="8629650" cy="1628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1741" y="5333591"/>
            <a:ext cx="390525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3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776" y="551634"/>
            <a:ext cx="9563100" cy="15049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776" y="2691765"/>
            <a:ext cx="8639175" cy="13525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2514" y="3918313"/>
            <a:ext cx="128587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5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232461"/>
            <a:ext cx="11566888" cy="23558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" y="3023507"/>
            <a:ext cx="7162800" cy="31623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971" y="5589134"/>
            <a:ext cx="38766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2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52" y="248058"/>
            <a:ext cx="8867775" cy="1781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552" y="2543447"/>
            <a:ext cx="8067675" cy="33909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781" y="5524772"/>
            <a:ext cx="392430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9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11" y="378356"/>
            <a:ext cx="11475039" cy="20575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5" y="2881449"/>
            <a:ext cx="7943850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5221" y="5673090"/>
            <a:ext cx="375285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0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2605" y="2952206"/>
            <a:ext cx="7794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Consolas" panose="020B0609020204030204" pitchFamily="49" charset="0"/>
              </a:rPr>
              <a:t>Спасибо за внимание!</a:t>
            </a:r>
            <a:endParaRPr lang="ru-RU" sz="5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47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292" y="876363"/>
            <a:ext cx="5104719" cy="63278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87" y="876363"/>
            <a:ext cx="5187805" cy="511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0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661" y="358412"/>
            <a:ext cx="9496425" cy="39814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661" y="4339862"/>
            <a:ext cx="94869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8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692" y="1125310"/>
            <a:ext cx="9315450" cy="17335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692" y="2749187"/>
            <a:ext cx="930592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0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2605" y="858331"/>
            <a:ext cx="6849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onsolas" panose="020B0609020204030204" pitchFamily="49" charset="0"/>
              </a:rPr>
              <a:t>Разные типы заданий: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9131" y="2093808"/>
            <a:ext cx="7350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>
                <a:latin typeface="Consolas" panose="020B0609020204030204" pitchFamily="49" charset="0"/>
              </a:rPr>
              <a:t>Поразрядная конъюнкция </a:t>
            </a:r>
            <a:r>
              <a:rPr lang="en-US" sz="3200" dirty="0">
                <a:latin typeface="Consolas" panose="020B0609020204030204" pitchFamily="49" charset="0"/>
              </a:rPr>
              <a:t>m &amp; </a:t>
            </a:r>
            <a:r>
              <a:rPr lang="en-US" sz="3200" dirty="0" smtClean="0">
                <a:latin typeface="Consolas" panose="020B0609020204030204" pitchFamily="49" charset="0"/>
              </a:rPr>
              <a:t>n</a:t>
            </a:r>
            <a:endParaRPr lang="ru-RU" sz="3200" dirty="0">
              <a:latin typeface="Consolas" panose="020B06090202040302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9131" y="2887422"/>
            <a:ext cx="7350034" cy="751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dirty="0">
                <a:latin typeface="Consolas" panose="020B0609020204030204" pitchFamily="49" charset="0"/>
              </a:rPr>
              <a:t>Делимость чисел ДЕЛ(</a:t>
            </a:r>
            <a:r>
              <a:rPr lang="en-US" sz="3200" dirty="0">
                <a:latin typeface="Consolas" panose="020B0609020204030204" pitchFamily="49" charset="0"/>
              </a:rPr>
              <a:t>m, 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9131" y="3848133"/>
            <a:ext cx="7350034" cy="751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dirty="0">
                <a:latin typeface="Consolas" panose="020B0609020204030204" pitchFamily="49" charset="0"/>
              </a:rPr>
              <a:t>Неравенства</a:t>
            </a:r>
            <a:endParaRPr lang="en-US" sz="3200" dirty="0">
              <a:latin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9131" y="4742077"/>
            <a:ext cx="7350034" cy="751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dirty="0">
                <a:latin typeface="Consolas" panose="020B0609020204030204" pitchFamily="49" charset="0"/>
              </a:rPr>
              <a:t>Отрезки</a:t>
            </a:r>
          </a:p>
        </p:txBody>
      </p:sp>
    </p:spTree>
    <p:extLst>
      <p:ext uri="{BB962C8B-B14F-4D97-AF65-F5344CB8AC3E}">
        <p14:creationId xmlns:p14="http://schemas.microsoft.com/office/powerpoint/2010/main" val="49469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4662" y="766354"/>
            <a:ext cx="9387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Все задачи взяты с сайта Решу ЕГЭ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11" y="1999129"/>
            <a:ext cx="11337715" cy="179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2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35" y="348206"/>
            <a:ext cx="10925175" cy="20859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19" y="2585085"/>
            <a:ext cx="8648700" cy="2419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8055" y="5394416"/>
            <a:ext cx="38862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3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2605" y="858331"/>
            <a:ext cx="6849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onsolas" panose="020B0609020204030204" pitchFamily="49" charset="0"/>
              </a:rPr>
              <a:t>Ошибки: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9131" y="2093808"/>
            <a:ext cx="7350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>
                <a:latin typeface="Consolas" panose="020B0609020204030204" pitchFamily="49" charset="0"/>
              </a:rPr>
              <a:t>п</a:t>
            </a:r>
            <a:r>
              <a:rPr lang="ru-RU" sz="3200" dirty="0" smtClean="0">
                <a:latin typeface="Consolas" panose="020B0609020204030204" pitchFamily="49" charset="0"/>
              </a:rPr>
              <a:t>утаются в скобках</a:t>
            </a:r>
            <a:endParaRPr lang="ru-RU" sz="3200" dirty="0">
              <a:latin typeface="Consolas" panose="020B06090202040302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9131" y="2887422"/>
            <a:ext cx="7350034" cy="751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Consolas" panose="020B0609020204030204" pitchFamily="49" charset="0"/>
              </a:rPr>
              <a:t>ошибки в знаках </a:t>
            </a:r>
            <a:r>
              <a:rPr lang="en-US" sz="3200" dirty="0" smtClean="0">
                <a:latin typeface="Consolas" panose="020B0609020204030204" pitchFamily="49" charset="0"/>
              </a:rPr>
              <a:t>%</a:t>
            </a:r>
            <a:r>
              <a:rPr lang="ru-RU" sz="3200" dirty="0" smtClean="0">
                <a:latin typeface="Consolas" panose="020B0609020204030204" pitchFamily="49" charset="0"/>
              </a:rPr>
              <a:t> и</a:t>
            </a:r>
            <a:r>
              <a:rPr lang="en-US" sz="3200" dirty="0" smtClean="0">
                <a:latin typeface="Consolas" panose="020B0609020204030204" pitchFamily="49" charset="0"/>
              </a:rPr>
              <a:t> &amp;</a:t>
            </a:r>
            <a:endParaRPr lang="en-US" sz="3200" dirty="0">
              <a:latin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9131" y="3983568"/>
            <a:ext cx="7350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>
                <a:latin typeface="Consolas" panose="020B0609020204030204" pitchFamily="49" charset="0"/>
              </a:rPr>
              <a:t>л</a:t>
            </a:r>
            <a:r>
              <a:rPr lang="ru-RU" sz="3200" dirty="0" smtClean="0">
                <a:latin typeface="Consolas" panose="020B0609020204030204" pitchFamily="49" charset="0"/>
              </a:rPr>
              <a:t>огические операции</a:t>
            </a:r>
            <a:endParaRPr lang="ru-RU" sz="3200" dirty="0">
              <a:latin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9131" y="4912617"/>
            <a:ext cx="7350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>
                <a:latin typeface="Consolas" panose="020B0609020204030204" pitchFamily="49" charset="0"/>
              </a:rPr>
              <a:t>н</a:t>
            </a:r>
            <a:r>
              <a:rPr lang="ru-RU" sz="3200" dirty="0" smtClean="0">
                <a:latin typeface="Consolas" panose="020B0609020204030204" pitchFamily="49" charset="0"/>
              </a:rPr>
              <a:t>атуральные числа от 1, а целые неотрицательные от 0</a:t>
            </a:r>
            <a:endParaRPr lang="ru-RU" sz="32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89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2472" y="574765"/>
            <a:ext cx="8072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onsolas" panose="020B0609020204030204" pitchFamily="49" charset="0"/>
              </a:rPr>
              <a:t>Функции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all</a:t>
            </a:r>
            <a:r>
              <a:rPr lang="en-US" sz="4000" dirty="0" smtClean="0">
                <a:latin typeface="Consolas" panose="020B0609020204030204" pitchFamily="49" charset="0"/>
              </a:rPr>
              <a:t>,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any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14806" y="1674537"/>
            <a:ext cx="52652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ru-RU" sz="4000" b="1" dirty="0">
                <a:solidFill>
                  <a:srgbClr val="0070C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all</a:t>
            </a:r>
            <a:r>
              <a:rPr lang="en-US" altLang="ru-RU" sz="4000" dirty="0">
                <a:ea typeface="Calibri" panose="020F0502020204030204" pitchFamily="34" charset="0"/>
                <a:cs typeface="Consolas" panose="020B0609020204030204" pitchFamily="49" charset="0"/>
              </a:rPr>
              <a:t> – </a:t>
            </a:r>
            <a:r>
              <a:rPr lang="ru-RU" altLang="ru-RU" sz="4000" dirty="0">
                <a:ea typeface="Calibri" panose="020F0502020204030204" pitchFamily="34" charset="0"/>
                <a:cs typeface="Consolas" panose="020B0609020204030204" pitchFamily="49" charset="0"/>
              </a:rPr>
              <a:t>истинно для всех</a:t>
            </a:r>
            <a:endParaRPr lang="en-US" altLang="ru-RU" sz="4000" dirty="0">
              <a:ea typeface="Calibri" panose="020F0502020204030204" pitchFamily="34" charset="0"/>
              <a:cs typeface="Consolas" panose="020B0609020204030204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14806" y="4184860"/>
            <a:ext cx="76281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ru-RU" sz="4000" b="1" dirty="0">
                <a:solidFill>
                  <a:srgbClr val="0070C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any</a:t>
            </a:r>
            <a:r>
              <a:rPr lang="en-US" altLang="ru-RU" sz="4000" dirty="0">
                <a:ea typeface="Calibri" panose="020F0502020204030204" pitchFamily="34" charset="0"/>
                <a:cs typeface="Consolas" panose="020B0609020204030204" pitchFamily="49" charset="0"/>
              </a:rPr>
              <a:t> – </a:t>
            </a:r>
            <a:r>
              <a:rPr lang="ru-RU" altLang="ru-RU" sz="4000" dirty="0">
                <a:ea typeface="Calibri" panose="020F0502020204030204" pitchFamily="34" charset="0"/>
                <a:cs typeface="Consolas" panose="020B0609020204030204" pitchFamily="49" charset="0"/>
              </a:rPr>
              <a:t>истинно хотя бы для одного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14806" y="2546925"/>
            <a:ext cx="7842250" cy="1076325"/>
          </a:xfrm>
          <a:prstGeom prst="rect">
            <a:avLst/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 dirty="0">
                <a:solidFill>
                  <a:srgbClr val="0000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ru-RU" sz="2800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ru-RU" sz="2800" dirty="0">
                <a:solidFill>
                  <a:srgbClr val="0070C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all</a:t>
            </a:r>
            <a:r>
              <a:rPr lang="en-US" altLang="ru-RU" sz="2800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( x &gt; </a:t>
            </a:r>
            <a:r>
              <a:rPr lang="en-US" altLang="ru-RU" sz="2800" dirty="0">
                <a:solidFill>
                  <a:srgbClr val="00B0F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ru-RU" sz="2800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ru-RU" sz="2800" dirty="0">
                <a:solidFill>
                  <a:srgbClr val="0000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altLang="ru-RU" sz="2800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x </a:t>
            </a:r>
            <a:r>
              <a:rPr lang="en-US" altLang="ru-RU" sz="2800" dirty="0">
                <a:solidFill>
                  <a:srgbClr val="0000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altLang="ru-RU" sz="2800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A ):</a:t>
            </a:r>
          </a:p>
          <a:p>
            <a:pPr eaLnBrk="1" hangingPunct="1"/>
            <a:r>
              <a:rPr lang="en-US" altLang="ru-RU" sz="2800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ru-RU" sz="2800" dirty="0">
                <a:solidFill>
                  <a:srgbClr val="0070C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altLang="ru-RU" sz="2800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altLang="ru-RU" sz="2800" dirty="0">
                <a:solidFill>
                  <a:srgbClr val="00B0F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ru-RU" sz="2800" dirty="0" err="1">
                <a:solidFill>
                  <a:srgbClr val="00B0F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Все</a:t>
            </a:r>
            <a:r>
              <a:rPr lang="en-US" altLang="ru-RU" sz="2800" dirty="0">
                <a:solidFill>
                  <a:srgbClr val="00B0F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&gt; 0"</a:t>
            </a:r>
            <a:r>
              <a:rPr lang="en-US" altLang="ru-RU" sz="2800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)</a:t>
            </a:r>
          </a:p>
          <a:p>
            <a:pPr eaLnBrk="1" hangingPunct="1"/>
            <a:endParaRPr lang="en-US" altLang="ru-RU" sz="28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14806" y="5031196"/>
            <a:ext cx="7842250" cy="1077913"/>
          </a:xfrm>
          <a:prstGeom prst="rect">
            <a:avLst/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 dirty="0">
                <a:solidFill>
                  <a:srgbClr val="0000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ru-RU" sz="2800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ru-RU" sz="2800" dirty="0">
                <a:solidFill>
                  <a:srgbClr val="0070C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any</a:t>
            </a:r>
            <a:r>
              <a:rPr lang="en-US" altLang="ru-RU" sz="2800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( x &gt; </a:t>
            </a:r>
            <a:r>
              <a:rPr lang="en-US" altLang="ru-RU" sz="2800" dirty="0">
                <a:solidFill>
                  <a:srgbClr val="00B0F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ru-RU" sz="2800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ru-RU" sz="2800" dirty="0">
                <a:solidFill>
                  <a:srgbClr val="0000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altLang="ru-RU" sz="2800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x </a:t>
            </a:r>
            <a:r>
              <a:rPr lang="en-US" altLang="ru-RU" sz="2800" dirty="0">
                <a:solidFill>
                  <a:srgbClr val="0000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altLang="ru-RU" sz="2800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A ):</a:t>
            </a:r>
          </a:p>
          <a:p>
            <a:pPr eaLnBrk="1" hangingPunct="1"/>
            <a:r>
              <a:rPr lang="en-US" altLang="ru-RU" sz="2800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ru-RU" sz="2800" dirty="0">
                <a:solidFill>
                  <a:srgbClr val="0070C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altLang="ru-RU" sz="2800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altLang="ru-RU" sz="2800" dirty="0">
                <a:solidFill>
                  <a:srgbClr val="00B0F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ru-RU" altLang="ru-RU" sz="2800" dirty="0">
                <a:solidFill>
                  <a:srgbClr val="00B0F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Есть какой-то</a:t>
            </a:r>
            <a:r>
              <a:rPr lang="en-US" altLang="ru-RU" sz="2800" dirty="0">
                <a:solidFill>
                  <a:srgbClr val="00B0F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&gt; 0"</a:t>
            </a:r>
            <a:r>
              <a:rPr lang="en-US" altLang="ru-RU" sz="2800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)</a:t>
            </a:r>
          </a:p>
          <a:p>
            <a:pPr eaLnBrk="1" hangingPunct="1"/>
            <a:endParaRPr lang="en-US" altLang="ru-RU" sz="28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63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133</Words>
  <Application>Microsoft Office PowerPoint</Application>
  <PresentationFormat>Широкоэкранный</PresentationFormat>
  <Paragraphs>22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Consolas</vt:lpstr>
      <vt:lpstr>Wingdings</vt:lpstr>
      <vt:lpstr>Тема Office</vt:lpstr>
      <vt:lpstr>Особенности подготовки к ЕГЭ по информатике на примере задания 15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подготовки к ЕГЭ по информатике на примере задания 15</dc:title>
  <dc:creator>22-27</dc:creator>
  <cp:lastModifiedBy>22-27</cp:lastModifiedBy>
  <cp:revision>23</cp:revision>
  <dcterms:created xsi:type="dcterms:W3CDTF">2025-03-31T17:40:16Z</dcterms:created>
  <dcterms:modified xsi:type="dcterms:W3CDTF">2025-04-02T12:28:29Z</dcterms:modified>
</cp:coreProperties>
</file>